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2" r:id="rId4"/>
    <p:sldId id="258" r:id="rId5"/>
    <p:sldId id="284" r:id="rId6"/>
    <p:sldId id="276" r:id="rId7"/>
    <p:sldId id="277" r:id="rId8"/>
    <p:sldId id="279" r:id="rId9"/>
    <p:sldId id="280" r:id="rId10"/>
    <p:sldId id="282" r:id="rId11"/>
    <p:sldId id="281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4"/>
    <p:restoredTop sz="9458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260648"/>
            <a:ext cx="5364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2022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年度社科类社会组织主题活动资助项目</a:t>
            </a:r>
            <a:endParaRPr b="1" dirty="0" smtClean="0">
              <a:solidFill>
                <a:schemeClr val="accent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446666" y="4293096"/>
            <a:ext cx="2092960" cy="10655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ts val="3800"/>
              </a:lnSpc>
            </a:pPr>
            <a:r>
              <a:rPr lang="zh-CN" altLang="en-US" sz="2800" kern="0" spc="1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实施</a:t>
            </a:r>
            <a:r>
              <a:rPr lang="zh-CN" altLang="en-US" sz="2800" kern="0" spc="1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单位：</a:t>
            </a:r>
            <a:endParaRPr lang="en-US" altLang="zh-CN" sz="2800" kern="0" spc="1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3800"/>
              </a:lnSpc>
            </a:pPr>
            <a:r>
              <a:rPr lang="zh-CN" altLang="en-US" sz="2800" kern="0" spc="1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2800" kern="0" spc="1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6709" y="1928426"/>
            <a:ext cx="47115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   项目名称：</a:t>
            </a:r>
            <a:endParaRPr lang="zh-CN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1"/>
            <a:ext cx="1835696" cy="799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项目自评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宋体" panose="0201060003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36712"/>
            <a:ext cx="4067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14414" y="2143116"/>
            <a:ext cx="7318026" cy="18148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提示</a:t>
            </a:r>
            <a:endParaRPr lang="en-US" altLang="zh-CN" sz="28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    围绕主题活动实施情况和经费使用情况，总结在实施中碰到的问题和不足，提出改进方向，评价项目的创新和特色。（</a:t>
            </a:r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300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字左右）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8" name="组合 34"/>
          <p:cNvGrpSpPr/>
          <p:nvPr/>
        </p:nvGrpSpPr>
        <p:grpSpPr bwMode="auto">
          <a:xfrm>
            <a:off x="1187624" y="2348880"/>
            <a:ext cx="1428592" cy="1384530"/>
            <a:chOff x="1109909" y="3008764"/>
            <a:chExt cx="1428434" cy="1038063"/>
          </a:xfrm>
        </p:grpSpPr>
        <p:sp>
          <p:nvSpPr>
            <p:cNvPr id="10" name="_1"/>
            <p:cNvSpPr txBox="1"/>
            <p:nvPr/>
          </p:nvSpPr>
          <p:spPr bwMode="auto">
            <a:xfrm>
              <a:off x="1109909" y="3700691"/>
              <a:ext cx="1428434" cy="34613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91438" tIns="45719" rIns="91438" bIns="45719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kern="0" dirty="0">
                  <a:ln w="38100"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CONTENTS</a:t>
              </a:r>
              <a:endParaRPr lang="zh-CN" altLang="en-US" sz="2400" kern="0" dirty="0">
                <a:ln w="38100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2" name="_1"/>
            <p:cNvSpPr txBox="1"/>
            <p:nvPr/>
          </p:nvSpPr>
          <p:spPr bwMode="auto">
            <a:xfrm>
              <a:off x="1165465" y="3008764"/>
              <a:ext cx="1287386" cy="53074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91438" tIns="45719" rIns="91438" bIns="45719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4000" kern="0" spc="300" dirty="0">
                  <a:ln w="38100"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latin typeface="李旭科书法" panose="02000603000000000000" pitchFamily="2" charset="-122"/>
                  <a:ea typeface="李旭科书法" panose="02000603000000000000" pitchFamily="2" charset="-122"/>
                </a:rPr>
                <a:t>目录</a:t>
              </a:r>
              <a:endParaRPr lang="zh-CN" altLang="en-US" sz="4000" kern="0" spc="300" dirty="0">
                <a:ln w="38100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李旭科书法" panose="02000603000000000000" pitchFamily="2" charset="-122"/>
                <a:ea typeface="李旭科书法" panose="02000603000000000000" pitchFamily="2" charset="-122"/>
              </a:endParaRPr>
            </a:p>
          </p:txBody>
        </p:sp>
      </p:grpSp>
      <p:sp>
        <p:nvSpPr>
          <p:cNvPr id="13" name="Freeform 9"/>
          <p:cNvSpPr>
            <a:spLocks noEditPoints="1"/>
          </p:cNvSpPr>
          <p:nvPr/>
        </p:nvSpPr>
        <p:spPr bwMode="auto">
          <a:xfrm>
            <a:off x="3131840" y="836712"/>
            <a:ext cx="87313" cy="5039783"/>
          </a:xfrm>
          <a:custGeom>
            <a:avLst/>
            <a:gdLst>
              <a:gd name="T0" fmla="*/ 0 w 153"/>
              <a:gd name="T1" fmla="*/ 0 h 6522"/>
              <a:gd name="T2" fmla="*/ 46203 w 153"/>
              <a:gd name="T3" fmla="*/ 0 h 6522"/>
              <a:gd name="T4" fmla="*/ 46203 w 153"/>
              <a:gd name="T5" fmla="*/ 5040312 h 6522"/>
              <a:gd name="T6" fmla="*/ 0 w 153"/>
              <a:gd name="T7" fmla="*/ 5040312 h 6522"/>
              <a:gd name="T8" fmla="*/ 0 w 153"/>
              <a:gd name="T9" fmla="*/ 0 h 6522"/>
              <a:gd name="T10" fmla="*/ 99224 w 153"/>
              <a:gd name="T11" fmla="*/ 0 h 6522"/>
              <a:gd name="T12" fmla="*/ 115887 w 153"/>
              <a:gd name="T13" fmla="*/ 0 h 6522"/>
              <a:gd name="T14" fmla="*/ 115887 w 153"/>
              <a:gd name="T15" fmla="*/ 5040312 h 6522"/>
              <a:gd name="T16" fmla="*/ 99224 w 153"/>
              <a:gd name="T17" fmla="*/ 5040312 h 6522"/>
              <a:gd name="T18" fmla="*/ 99224 w 153"/>
              <a:gd name="T19" fmla="*/ 0 h 652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53" h="6522">
                <a:moveTo>
                  <a:pt x="0" y="0"/>
                </a:moveTo>
                <a:lnTo>
                  <a:pt x="61" y="0"/>
                </a:lnTo>
                <a:lnTo>
                  <a:pt x="61" y="6522"/>
                </a:lnTo>
                <a:lnTo>
                  <a:pt x="0" y="6522"/>
                </a:lnTo>
                <a:lnTo>
                  <a:pt x="0" y="0"/>
                </a:lnTo>
                <a:close/>
                <a:moveTo>
                  <a:pt x="131" y="0"/>
                </a:moveTo>
                <a:lnTo>
                  <a:pt x="153" y="0"/>
                </a:lnTo>
                <a:lnTo>
                  <a:pt x="153" y="6522"/>
                </a:lnTo>
                <a:lnTo>
                  <a:pt x="131" y="6522"/>
                </a:lnTo>
                <a:lnTo>
                  <a:pt x="131" y="0"/>
                </a:lnTo>
                <a:close/>
              </a:path>
            </a:pathLst>
          </a:custGeom>
          <a:solidFill>
            <a:sysClr val="window" lastClr="FFFFFF">
              <a:lumMod val="50000"/>
            </a:sysClr>
          </a:solidFill>
          <a:ln>
            <a:noFill/>
          </a:ln>
        </p:spPr>
        <p:txBody>
          <a:bodyPr lIns="68571" tIns="34285" rIns="68571" bIns="34285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kern="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14" name="组合 3"/>
          <p:cNvGrpSpPr/>
          <p:nvPr/>
        </p:nvGrpSpPr>
        <p:grpSpPr bwMode="auto">
          <a:xfrm>
            <a:off x="3923929" y="1813032"/>
            <a:ext cx="910778" cy="611717"/>
            <a:chOff x="2215144" y="983326"/>
            <a:chExt cx="1268426" cy="842298"/>
          </a:xfrm>
        </p:grpSpPr>
        <p:sp>
          <p:nvSpPr>
            <p:cNvPr id="15" name="平行四边形 14"/>
            <p:cNvSpPr/>
            <p:nvPr/>
          </p:nvSpPr>
          <p:spPr>
            <a:xfrm>
              <a:off x="2215144" y="983326"/>
              <a:ext cx="1120920" cy="842298"/>
            </a:xfrm>
            <a:prstGeom prst="parallelogram">
              <a:avLst>
                <a:gd name="adj" fmla="val 48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>
                <a:solidFill>
                  <a:sysClr val="window" lastClr="FFFFFF"/>
                </a:solidFill>
                <a:latin typeface="Impact" panose="020B0806030902050204" pitchFamily="34" charset="0"/>
                <a:ea typeface="+mn-ea"/>
              </a:endParaRPr>
            </a:p>
          </p:txBody>
        </p:sp>
        <p:sp>
          <p:nvSpPr>
            <p:cNvPr id="16" name="文本框 9"/>
            <p:cNvSpPr txBox="1"/>
            <p:nvPr/>
          </p:nvSpPr>
          <p:spPr>
            <a:xfrm>
              <a:off x="2415711" y="1027102"/>
              <a:ext cx="1067859" cy="72044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kern="0" dirty="0">
                  <a:solidFill>
                    <a:sysClr val="window" lastClr="FFFFFF"/>
                  </a:solidFill>
                  <a:latin typeface="Impact" panose="020B0806030902050204" pitchFamily="34" charset="0"/>
                  <a:ea typeface="+mn-ea"/>
                </a:rPr>
                <a:t>01</a:t>
              </a:r>
              <a:endParaRPr lang="zh-CN" altLang="en-US" sz="2800" kern="0" dirty="0">
                <a:solidFill>
                  <a:sysClr val="window" lastClr="FFFFFF"/>
                </a:solidFill>
                <a:latin typeface="Impact" panose="020B0806030902050204" pitchFamily="34" charset="0"/>
                <a:ea typeface="+mn-ea"/>
              </a:endParaRPr>
            </a:p>
          </p:txBody>
        </p:sp>
      </p:grpSp>
      <p:sp>
        <p:nvSpPr>
          <p:cNvPr id="19" name="平行四边形 18"/>
          <p:cNvSpPr/>
          <p:nvPr/>
        </p:nvSpPr>
        <p:spPr bwMode="auto">
          <a:xfrm>
            <a:off x="4788024" y="1916832"/>
            <a:ext cx="3456383" cy="576065"/>
          </a:xfrm>
          <a:prstGeom prst="parallelogram">
            <a:avLst>
              <a:gd name="adj" fmla="val 48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kern="0" spc="300" dirty="0">
              <a:solidFill>
                <a:schemeClr val="tx1"/>
              </a:solidFill>
              <a:latin typeface="腾祥铁山楷书简" panose="01010104010101010101" pitchFamily="2" charset="-122"/>
              <a:ea typeface="腾祥铁山楷书简" panose="01010104010101010101" pitchFamily="2" charset="-122"/>
            </a:endParaRPr>
          </a:p>
        </p:txBody>
      </p:sp>
      <p:grpSp>
        <p:nvGrpSpPr>
          <p:cNvPr id="20" name="组合 6"/>
          <p:cNvGrpSpPr/>
          <p:nvPr/>
        </p:nvGrpSpPr>
        <p:grpSpPr bwMode="auto">
          <a:xfrm>
            <a:off x="3707903" y="2636912"/>
            <a:ext cx="910780" cy="611717"/>
            <a:chOff x="2338262" y="1937105"/>
            <a:chExt cx="1268430" cy="842676"/>
          </a:xfrm>
        </p:grpSpPr>
        <p:sp>
          <p:nvSpPr>
            <p:cNvPr id="21" name="平行四边形 20"/>
            <p:cNvSpPr/>
            <p:nvPr/>
          </p:nvSpPr>
          <p:spPr>
            <a:xfrm>
              <a:off x="2338262" y="1937105"/>
              <a:ext cx="1120920" cy="842676"/>
            </a:xfrm>
            <a:prstGeom prst="parallelogram">
              <a:avLst>
                <a:gd name="adj" fmla="val 48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>
                <a:solidFill>
                  <a:sysClr val="window" lastClr="FFFFFF"/>
                </a:solidFill>
                <a:latin typeface="Impact" panose="020B0806030902050204" pitchFamily="34" charset="0"/>
                <a:ea typeface="+mn-ea"/>
              </a:endParaRPr>
            </a:p>
          </p:txBody>
        </p:sp>
        <p:sp>
          <p:nvSpPr>
            <p:cNvPr id="22" name="文本框 10"/>
            <p:cNvSpPr txBox="1"/>
            <p:nvPr/>
          </p:nvSpPr>
          <p:spPr>
            <a:xfrm>
              <a:off x="2538832" y="2036300"/>
              <a:ext cx="1067860" cy="72076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kern="0" dirty="0">
                  <a:solidFill>
                    <a:sysClr val="window" lastClr="FFFFFF"/>
                  </a:solidFill>
                  <a:latin typeface="Impact" panose="020B0806030902050204" pitchFamily="34" charset="0"/>
                  <a:ea typeface="+mn-ea"/>
                </a:rPr>
                <a:t>02</a:t>
              </a:r>
              <a:endParaRPr lang="zh-CN" altLang="en-US" sz="2800" kern="0" dirty="0">
                <a:solidFill>
                  <a:sysClr val="window" lastClr="FFFFFF"/>
                </a:solidFill>
                <a:latin typeface="Impact" panose="020B0806030902050204" pitchFamily="34" charset="0"/>
                <a:ea typeface="+mn-ea"/>
              </a:endParaRPr>
            </a:p>
          </p:txBody>
        </p:sp>
      </p:grpSp>
      <p:grpSp>
        <p:nvGrpSpPr>
          <p:cNvPr id="26" name="组合 9"/>
          <p:cNvGrpSpPr/>
          <p:nvPr/>
        </p:nvGrpSpPr>
        <p:grpSpPr bwMode="auto">
          <a:xfrm>
            <a:off x="3563888" y="3573016"/>
            <a:ext cx="910779" cy="611720"/>
            <a:chOff x="2237977" y="3102839"/>
            <a:chExt cx="1268428" cy="842456"/>
          </a:xfrm>
        </p:grpSpPr>
        <p:sp>
          <p:nvSpPr>
            <p:cNvPr id="27" name="平行四边形 26"/>
            <p:cNvSpPr/>
            <p:nvPr/>
          </p:nvSpPr>
          <p:spPr>
            <a:xfrm>
              <a:off x="2237977" y="3102841"/>
              <a:ext cx="1120920" cy="842454"/>
            </a:xfrm>
            <a:prstGeom prst="parallelogram">
              <a:avLst>
                <a:gd name="adj" fmla="val 48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>
                <a:solidFill>
                  <a:sysClr val="window" lastClr="FFFFFF"/>
                </a:solidFill>
                <a:latin typeface="Impact" panose="020B0806030902050204" pitchFamily="34" charset="0"/>
                <a:ea typeface="+mn-ea"/>
              </a:endParaRPr>
            </a:p>
          </p:txBody>
        </p:sp>
        <p:sp>
          <p:nvSpPr>
            <p:cNvPr id="28" name="文本框 11"/>
            <p:cNvSpPr txBox="1"/>
            <p:nvPr/>
          </p:nvSpPr>
          <p:spPr>
            <a:xfrm>
              <a:off x="2438546" y="3102839"/>
              <a:ext cx="1067859" cy="7205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kern="0" dirty="0">
                  <a:solidFill>
                    <a:sysClr val="window" lastClr="FFFFFF"/>
                  </a:solidFill>
                  <a:latin typeface="Impact" panose="020B0806030902050204" pitchFamily="34" charset="0"/>
                  <a:ea typeface="+mn-ea"/>
                </a:rPr>
                <a:t>03</a:t>
              </a:r>
              <a:endParaRPr lang="zh-CN" altLang="en-US" sz="2800" kern="0" dirty="0">
                <a:solidFill>
                  <a:sysClr val="window" lastClr="FFFFFF"/>
                </a:solidFill>
                <a:latin typeface="Impact" panose="020B0806030902050204" pitchFamily="34" charset="0"/>
                <a:ea typeface="+mn-ea"/>
              </a:endParaRPr>
            </a:p>
          </p:txBody>
        </p:sp>
      </p:grpSp>
      <p:grpSp>
        <p:nvGrpSpPr>
          <p:cNvPr id="32" name="组合 12"/>
          <p:cNvGrpSpPr/>
          <p:nvPr/>
        </p:nvGrpSpPr>
        <p:grpSpPr bwMode="auto">
          <a:xfrm>
            <a:off x="3419872" y="4437112"/>
            <a:ext cx="877369" cy="627154"/>
            <a:chOff x="2237976" y="4047039"/>
            <a:chExt cx="1221898" cy="862582"/>
          </a:xfrm>
        </p:grpSpPr>
        <p:sp>
          <p:nvSpPr>
            <p:cNvPr id="33" name="平行四边形 32"/>
            <p:cNvSpPr/>
            <p:nvPr/>
          </p:nvSpPr>
          <p:spPr>
            <a:xfrm>
              <a:off x="2237976" y="4068271"/>
              <a:ext cx="1120920" cy="841350"/>
            </a:xfrm>
            <a:prstGeom prst="parallelogram">
              <a:avLst>
                <a:gd name="adj" fmla="val 48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kern="0">
                <a:solidFill>
                  <a:sysClr val="window" lastClr="FFFFFF"/>
                </a:solidFill>
                <a:latin typeface="Impact" panose="020B0806030902050204" pitchFamily="34" charset="0"/>
                <a:ea typeface="+mn-ea"/>
              </a:endParaRPr>
            </a:p>
          </p:txBody>
        </p:sp>
        <p:sp>
          <p:nvSpPr>
            <p:cNvPr id="34" name="文本框 12"/>
            <p:cNvSpPr txBox="1"/>
            <p:nvPr/>
          </p:nvSpPr>
          <p:spPr>
            <a:xfrm>
              <a:off x="2392015" y="4047039"/>
              <a:ext cx="1067859" cy="7196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kern="0" dirty="0">
                  <a:solidFill>
                    <a:sysClr val="window" lastClr="FFFFFF"/>
                  </a:solidFill>
                  <a:latin typeface="Impact" panose="020B0806030902050204" pitchFamily="34" charset="0"/>
                  <a:ea typeface="+mn-ea"/>
                </a:rPr>
                <a:t>04</a:t>
              </a:r>
              <a:endParaRPr lang="zh-CN" altLang="en-US" sz="2800" kern="0" dirty="0">
                <a:solidFill>
                  <a:sysClr val="window" lastClr="FFFFFF"/>
                </a:solidFill>
                <a:latin typeface="Impact" panose="020B0806030902050204" pitchFamily="34" charset="0"/>
                <a:ea typeface="+mn-ea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220072" y="198884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400" kern="0" spc="300" dirty="0" smtClean="0">
                <a:ln w="38100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李旭科书法" panose="02000603000000000000" pitchFamily="2" charset="-122"/>
                <a:ea typeface="李旭科书法" panose="02000603000000000000" pitchFamily="2" charset="-122"/>
              </a:rPr>
              <a:t>项目简介</a:t>
            </a:r>
            <a:endParaRPr lang="zh-CN" altLang="en-US" sz="2400" kern="0" spc="300" dirty="0">
              <a:ln w="38100"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latin typeface="李旭科书法" panose="02000603000000000000" pitchFamily="2" charset="-122"/>
              <a:ea typeface="李旭科书法" panose="02000603000000000000" pitchFamily="2" charset="-122"/>
            </a:endParaRPr>
          </a:p>
        </p:txBody>
      </p:sp>
      <p:sp>
        <p:nvSpPr>
          <p:cNvPr id="39" name="平行四边形 38"/>
          <p:cNvSpPr/>
          <p:nvPr/>
        </p:nvSpPr>
        <p:spPr bwMode="auto">
          <a:xfrm>
            <a:off x="4572000" y="2708920"/>
            <a:ext cx="3456383" cy="576065"/>
          </a:xfrm>
          <a:prstGeom prst="parallelogram">
            <a:avLst>
              <a:gd name="adj" fmla="val 48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kern="0" spc="300" dirty="0">
              <a:solidFill>
                <a:schemeClr val="tx1"/>
              </a:solidFill>
              <a:latin typeface="腾祥铁山楷书简" panose="01010104010101010101" pitchFamily="2" charset="-122"/>
              <a:ea typeface="腾祥铁山楷书简" panose="01010104010101010101" pitchFamily="2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20072" y="278092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400" kern="0" spc="300" dirty="0" smtClean="0">
                <a:ln w="38100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李旭科书法" panose="02000603000000000000" pitchFamily="2" charset="-122"/>
                <a:ea typeface="李旭科书法" panose="02000603000000000000" pitchFamily="2" charset="-122"/>
              </a:rPr>
              <a:t>项目实施</a:t>
            </a:r>
            <a:endParaRPr lang="zh-CN" altLang="en-US" sz="2400" kern="0" spc="300" dirty="0">
              <a:ln w="38100"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latin typeface="李旭科书法" panose="02000603000000000000" pitchFamily="2" charset="-122"/>
              <a:ea typeface="李旭科书法" panose="02000603000000000000" pitchFamily="2" charset="-122"/>
            </a:endParaRPr>
          </a:p>
        </p:txBody>
      </p:sp>
      <p:sp>
        <p:nvSpPr>
          <p:cNvPr id="41" name="平行四边形 40"/>
          <p:cNvSpPr/>
          <p:nvPr/>
        </p:nvSpPr>
        <p:spPr bwMode="auto">
          <a:xfrm>
            <a:off x="4211960" y="4437112"/>
            <a:ext cx="3456383" cy="576065"/>
          </a:xfrm>
          <a:prstGeom prst="parallelogram">
            <a:avLst>
              <a:gd name="adj" fmla="val 48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kern="0" spc="300" dirty="0">
              <a:solidFill>
                <a:schemeClr val="tx1"/>
              </a:solidFill>
              <a:latin typeface="腾祥铁山楷书简" panose="01010104010101010101" pitchFamily="2" charset="-122"/>
              <a:ea typeface="腾祥铁山楷书简" panose="01010104010101010101" pitchFamily="2" charset="-122"/>
            </a:endParaRPr>
          </a:p>
        </p:txBody>
      </p:sp>
      <p:sp>
        <p:nvSpPr>
          <p:cNvPr id="42" name="平行四边形 41"/>
          <p:cNvSpPr/>
          <p:nvPr/>
        </p:nvSpPr>
        <p:spPr bwMode="auto">
          <a:xfrm>
            <a:off x="4355976" y="3573016"/>
            <a:ext cx="3456383" cy="576065"/>
          </a:xfrm>
          <a:prstGeom prst="parallelogram">
            <a:avLst>
              <a:gd name="adj" fmla="val 4820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kern="0" spc="300" dirty="0">
              <a:solidFill>
                <a:schemeClr val="tx1"/>
              </a:solidFill>
              <a:latin typeface="腾祥铁山楷书简" panose="01010104010101010101" pitchFamily="2" charset="-122"/>
              <a:ea typeface="腾祥铁山楷书简" panose="01010104010101010101" pitchFamily="2" charset="-12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48064" y="364502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400" kern="0" spc="300" dirty="0" smtClean="0">
                <a:ln w="38100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李旭科书法" panose="02000603000000000000" pitchFamily="2" charset="-122"/>
                <a:ea typeface="李旭科书法" panose="02000603000000000000" pitchFamily="2" charset="-122"/>
              </a:rPr>
              <a:t>经费使用</a:t>
            </a:r>
            <a:endParaRPr lang="zh-CN" altLang="en-US" sz="2400" kern="0" spc="300" dirty="0">
              <a:ln w="38100"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latin typeface="李旭科书法" panose="02000603000000000000" pitchFamily="2" charset="-122"/>
              <a:ea typeface="李旭科书法" panose="02000603000000000000" pitchFamily="2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48064" y="450912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400" kern="0" spc="300" dirty="0" smtClean="0">
                <a:ln w="38100"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李旭科书法" panose="02000603000000000000" pitchFamily="2" charset="-122"/>
                <a:ea typeface="李旭科书法" panose="02000603000000000000" pitchFamily="2" charset="-122"/>
              </a:rPr>
              <a:t>项目自评</a:t>
            </a:r>
            <a:endParaRPr lang="zh-CN" altLang="en-US" sz="2400" kern="0" spc="300" dirty="0">
              <a:ln w="38100"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latin typeface="李旭科书法" panose="02000603000000000000" pitchFamily="2" charset="-122"/>
              <a:ea typeface="李旭科书法" panose="02000603000000000000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1"/>
            <a:ext cx="1835696" cy="799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项目简介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宋体" panose="0201060003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36712"/>
            <a:ext cx="4067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28794" y="1428736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latin typeface="方正仿宋_GBK" panose="03000509000000000000" pitchFamily="65" charset="-122"/>
                <a:ea typeface="方正仿宋_GBK" panose="03000509000000000000" pitchFamily="65" charset="-122"/>
              </a:rPr>
              <a:t>主办单位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8794" y="2285992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合作单位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8794" y="3214686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起止时间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28794" y="4143380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受众人群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 flipH="1">
            <a:off x="4143372" y="1428736"/>
            <a:ext cx="328614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 flipH="1">
            <a:off x="4214810" y="2285992"/>
            <a:ext cx="321471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 flipH="1">
            <a:off x="4214810" y="3214686"/>
            <a:ext cx="321471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 flipH="1">
            <a:off x="4214810" y="4143380"/>
            <a:ext cx="321471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1"/>
            <a:ext cx="1835696" cy="799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项目简介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宋体" panose="0201060003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36712"/>
            <a:ext cx="4067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28794" y="1785926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资助形式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 flipH="1">
            <a:off x="4286248" y="1785926"/>
            <a:ext cx="321471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4286248" y="2857496"/>
            <a:ext cx="321471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1928794" y="2857496"/>
            <a:ext cx="171451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项目类型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5720" y="3714753"/>
            <a:ext cx="8715436" cy="1383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提示：资助形式：重点项目、一般项目；</a:t>
            </a:r>
            <a:endParaRPr lang="en-US" altLang="zh-CN" sz="28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  <a:p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       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项目类型：学术会议、学术著作、课题调研、理论宣传、党建活动。</a:t>
            </a:r>
            <a:endParaRPr lang="zh-CN" altLang="en-US" sz="28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1"/>
            <a:ext cx="1835696" cy="799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项目简介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宋体" panose="0201060003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36712"/>
            <a:ext cx="4067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28794" y="1428736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策划目的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9795" y="2420620"/>
            <a:ext cx="7321550" cy="5219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（</a:t>
            </a:r>
            <a:r>
              <a:rPr lang="en-US" altLang="zh-CN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200</a:t>
            </a:r>
            <a:r>
              <a:rPr lang="zh-CN" altLang="en-US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字）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1"/>
            <a:ext cx="1835696" cy="799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项目实施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宋体" panose="0201060003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36712"/>
            <a:ext cx="4067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28794" y="1428736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项目描述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8379" y="2060566"/>
            <a:ext cx="6929486" cy="31076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提示</a:t>
            </a:r>
            <a:endParaRPr lang="en-US" altLang="zh-CN" sz="28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  <a:p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  </a:t>
            </a:r>
            <a:r>
              <a:rPr lang="en-US" altLang="zh-CN" sz="2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 </a:t>
            </a:r>
            <a:r>
              <a:rPr sz="2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学术会议</a:t>
            </a:r>
            <a:r>
              <a:rPr lang="zh-CN" sz="2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是指</a:t>
            </a:r>
            <a:r>
              <a:rPr lang="en-US" altLang="zh-CN" sz="2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学术会议应是社团主办或承办各类学术会议；</a:t>
            </a:r>
            <a:r>
              <a:rPr sz="2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学术著作</a:t>
            </a:r>
            <a:r>
              <a:rPr lang="zh-CN" sz="2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是</a:t>
            </a:r>
            <a:r>
              <a:rPr sz="2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指社科类社会组织组织编撰和出版的学术著作</a:t>
            </a:r>
            <a:r>
              <a:rPr lang="zh-CN" sz="2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；</a:t>
            </a:r>
            <a:r>
              <a:rPr sz="2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课题调研</a:t>
            </a:r>
            <a:r>
              <a:rPr lang="zh-CN" sz="2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是指</a:t>
            </a:r>
            <a:r>
              <a:rPr sz="2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社科类社会组织课题组名义，围绕市委市政府中心工作和实践问题进行调研，形成1万字左右的研究报告</a:t>
            </a:r>
            <a:r>
              <a:rPr lang="zh-CN" sz="2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；</a:t>
            </a:r>
            <a:r>
              <a:rPr sz="2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理论宣传</a:t>
            </a:r>
            <a:r>
              <a:rPr lang="zh-CN" sz="2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是指</a:t>
            </a:r>
            <a:r>
              <a:rPr sz="2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以社科类社会组织名义围绕党史学习教育常态化、学习贯彻党的二十大会议精神等开展的理论宣传活动。党建活动</a:t>
            </a:r>
            <a:r>
              <a:rPr lang="zh-CN" sz="2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是指</a:t>
            </a:r>
            <a:r>
              <a:rPr sz="2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围绕社团党建工作开展的研讨会、学习会、座谈会、红色教育和主题党日等活动。</a:t>
            </a:r>
            <a:r>
              <a:rPr lang="zh-CN" altLang="en-US" sz="2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（</a:t>
            </a:r>
            <a:r>
              <a:rPr lang="en-US" altLang="zh-CN" sz="2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500</a:t>
            </a:r>
            <a:r>
              <a:rPr lang="zh-CN" altLang="en-US" sz="20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  <a:sym typeface="+mn-ea"/>
              </a:rPr>
              <a:t>字左右）</a:t>
            </a:r>
            <a:endParaRPr lang="zh-CN" altLang="en-US" sz="20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1"/>
            <a:ext cx="1835696" cy="799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项目实施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宋体" panose="0201060003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36712"/>
            <a:ext cx="4067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28794" y="1428736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项目图片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4414" y="2143116"/>
            <a:ext cx="6929486" cy="1383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提示</a:t>
            </a:r>
            <a:endParaRPr lang="en-US" altLang="zh-CN" sz="28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  <a:p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     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活动图片不超过</a:t>
            </a:r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5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张，附简要介绍。（可用多张幻灯片）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1"/>
            <a:ext cx="1835696" cy="799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项目实施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宋体" panose="0201060003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36712"/>
            <a:ext cx="4067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28794" y="1428736"/>
            <a:ext cx="165618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媒体报道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4414" y="2143116"/>
            <a:ext cx="6929486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提示</a:t>
            </a:r>
            <a:endParaRPr lang="en-US" altLang="zh-CN" sz="28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  <a:p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     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选取最有代表性的宣传报道。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 descr="背景2.jp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0" y="1"/>
            <a:ext cx="1835696" cy="799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叶根友毛笔行书2.0版" pitchFamily="2" charset="-122"/>
                <a:ea typeface="叶根友毛笔行书2.0版" pitchFamily="2" charset="-122"/>
                <a:cs typeface="宋体" panose="02010600030101010101" pitchFamily="2" charset="-122"/>
              </a:rPr>
              <a:t>经费使用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叶根友毛笔行书2.0版" pitchFamily="2" charset="-122"/>
              <a:ea typeface="叶根友毛笔行书2.0版" pitchFamily="2" charset="-122"/>
              <a:cs typeface="宋体" panose="02010600030101010101" pitchFamily="2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36712"/>
            <a:ext cx="4067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14414" y="2143116"/>
            <a:ext cx="6929486" cy="1383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提示</a:t>
            </a:r>
            <a:endParaRPr lang="en-US" altLang="zh-CN" sz="28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  <a:p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     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经费使用情况，重点项目资助经费</a:t>
            </a:r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10000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元，一般项目资助经费</a:t>
            </a:r>
            <a:r>
              <a:rPr lang="en-US" altLang="zh-CN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5000</a:t>
            </a:r>
            <a:r>
              <a:rPr lang="zh-CN" altLang="en-US" sz="28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latin typeface="方正仿宋_GBK" panose="03000509000000000000" pitchFamily="65" charset="-122"/>
                <a:ea typeface="方正仿宋_GBK" panose="03000509000000000000" pitchFamily="65" charset="-122"/>
              </a:rPr>
              <a:t>元。</a:t>
            </a:r>
            <a:endParaRPr lang="zh-CN" altLang="en-US" sz="28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latin typeface="方正仿宋_GBK" panose="03000509000000000000" pitchFamily="65" charset="-122"/>
              <a:ea typeface="方正仿宋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582</Words>
  <Application>WPS 演示</Application>
  <PresentationFormat>全屏显示(4:3)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Calibri</vt:lpstr>
      <vt:lpstr>黑体</vt:lpstr>
      <vt:lpstr>Impact</vt:lpstr>
      <vt:lpstr>李旭科书法</vt:lpstr>
      <vt:lpstr>Arial</vt:lpstr>
      <vt:lpstr>腾祥铁山楷书简</vt:lpstr>
      <vt:lpstr>叶根友毛笔行书2.0版</vt:lpstr>
      <vt:lpstr>方正仿宋_GBK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陌上花开</cp:lastModifiedBy>
  <cp:revision>161</cp:revision>
  <dcterms:created xsi:type="dcterms:W3CDTF">2018-11-30T01:34:00Z</dcterms:created>
  <dcterms:modified xsi:type="dcterms:W3CDTF">2022-05-16T07:27:47Z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2052-11.1.0.11648</vt:lpwstr>
  </property>
  <property fmtid="{D5CDD505-2E9C-101B-9397-08002B2CF9AE}" pid="3" name="KSOSaveFontToCloudKey">
    <vt:lpwstr>231531780_btnclosed</vt:lpwstr>
  </property>
  <property fmtid="{D5CDD505-2E9C-101B-9397-08002B2CF9AE}" pid="4" name="ICV">
    <vt:lpwstr>6E1692D41E73401E8375E7941DA571BE</vt:lpwstr>
  </property>
</Properties>
</file>