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2" r:id="rId3"/>
    <p:sldId id="258" r:id="rId4"/>
    <p:sldId id="284" r:id="rId5"/>
    <p:sldId id="276" r:id="rId6"/>
    <p:sldId id="277" r:id="rId7"/>
    <p:sldId id="279" r:id="rId8"/>
    <p:sldId id="280" r:id="rId9"/>
    <p:sldId id="282" r:id="rId10"/>
    <p:sldId id="281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4"/>
    <p:restoredTop sz="9458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31"/>
        <p:guide pos="28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2022-05-16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2022-05-16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2022-05-16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2022-05-16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2022-05-16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2022-05-16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2022-05-16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2022-05-16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2022-05-16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2022-05-16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2022-05-16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2022-05-16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260648"/>
            <a:ext cx="4357686" cy="562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2022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年度社科普及资助项目</a:t>
            </a:r>
            <a:endParaRPr b="1" dirty="0" smtClean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46666" y="4293096"/>
            <a:ext cx="2092960" cy="10655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ts val="3800"/>
              </a:lnSpc>
            </a:pPr>
            <a:r>
              <a:rPr lang="zh-CN" altLang="en-US" sz="2800" kern="0" spc="1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实施</a:t>
            </a:r>
            <a:r>
              <a:rPr lang="zh-CN" altLang="en-US" sz="2800" kern="0" spc="1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单位：</a:t>
            </a:r>
            <a:endParaRPr lang="en-US" altLang="zh-CN" sz="2800" kern="0" spc="1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3800"/>
              </a:lnSpc>
            </a:pPr>
            <a:r>
              <a:rPr lang="zh-CN" altLang="en-US" sz="2800" kern="0" spc="1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2800" kern="0" spc="1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6709" y="1928426"/>
            <a:ext cx="47115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  项目名称：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项目自评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4414" y="2143116"/>
            <a:ext cx="7143800" cy="18148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提示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    围绕项目实施情况和经费使用情况，总结在实施中碰到的问题和不足，提出改进方向，评价项目的创新和特色。（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300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字左右）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组合 34"/>
          <p:cNvGrpSpPr/>
          <p:nvPr/>
        </p:nvGrpSpPr>
        <p:grpSpPr bwMode="auto">
          <a:xfrm>
            <a:off x="1187624" y="2348880"/>
            <a:ext cx="1428592" cy="1384530"/>
            <a:chOff x="1109909" y="3008764"/>
            <a:chExt cx="1428434" cy="1038063"/>
          </a:xfrm>
        </p:grpSpPr>
        <p:sp>
          <p:nvSpPr>
            <p:cNvPr id="10" name="_1"/>
            <p:cNvSpPr txBox="1"/>
            <p:nvPr/>
          </p:nvSpPr>
          <p:spPr bwMode="auto">
            <a:xfrm>
              <a:off x="1109909" y="3700691"/>
              <a:ext cx="1428434" cy="34613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1438" tIns="45719" rIns="91438" bIns="45719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kern="0" dirty="0">
                  <a:ln w="38100"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CONTENTS</a:t>
              </a:r>
              <a:endParaRPr lang="zh-CN" altLang="en-US" sz="2400" kern="0" dirty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" name="_1"/>
            <p:cNvSpPr txBox="1"/>
            <p:nvPr/>
          </p:nvSpPr>
          <p:spPr bwMode="auto">
            <a:xfrm>
              <a:off x="1165465" y="3008764"/>
              <a:ext cx="1287386" cy="53074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1438" tIns="45719" rIns="91438" bIns="45719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000" kern="0" spc="300" dirty="0">
                  <a:ln w="38100"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李旭科书法" panose="02000603000000000000" pitchFamily="2" charset="-122"/>
                  <a:ea typeface="李旭科书法" panose="02000603000000000000" pitchFamily="2" charset="-122"/>
                </a:rPr>
                <a:t>目录</a:t>
              </a:r>
            </a:p>
          </p:txBody>
        </p:sp>
      </p:grp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3131840" y="836712"/>
            <a:ext cx="87313" cy="5039783"/>
          </a:xfrm>
          <a:custGeom>
            <a:avLst/>
            <a:gdLst>
              <a:gd name="T0" fmla="*/ 0 w 153"/>
              <a:gd name="T1" fmla="*/ 0 h 6522"/>
              <a:gd name="T2" fmla="*/ 46203 w 153"/>
              <a:gd name="T3" fmla="*/ 0 h 6522"/>
              <a:gd name="T4" fmla="*/ 46203 w 153"/>
              <a:gd name="T5" fmla="*/ 5040312 h 6522"/>
              <a:gd name="T6" fmla="*/ 0 w 153"/>
              <a:gd name="T7" fmla="*/ 5040312 h 6522"/>
              <a:gd name="T8" fmla="*/ 0 w 153"/>
              <a:gd name="T9" fmla="*/ 0 h 6522"/>
              <a:gd name="T10" fmla="*/ 99224 w 153"/>
              <a:gd name="T11" fmla="*/ 0 h 6522"/>
              <a:gd name="T12" fmla="*/ 115887 w 153"/>
              <a:gd name="T13" fmla="*/ 0 h 6522"/>
              <a:gd name="T14" fmla="*/ 115887 w 153"/>
              <a:gd name="T15" fmla="*/ 5040312 h 6522"/>
              <a:gd name="T16" fmla="*/ 99224 w 153"/>
              <a:gd name="T17" fmla="*/ 5040312 h 6522"/>
              <a:gd name="T18" fmla="*/ 99224 w 153"/>
              <a:gd name="T19" fmla="*/ 0 h 652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3" h="6522">
                <a:moveTo>
                  <a:pt x="0" y="0"/>
                </a:moveTo>
                <a:lnTo>
                  <a:pt x="61" y="0"/>
                </a:lnTo>
                <a:lnTo>
                  <a:pt x="61" y="6522"/>
                </a:lnTo>
                <a:lnTo>
                  <a:pt x="0" y="6522"/>
                </a:lnTo>
                <a:lnTo>
                  <a:pt x="0" y="0"/>
                </a:lnTo>
                <a:close/>
                <a:moveTo>
                  <a:pt x="131" y="0"/>
                </a:moveTo>
                <a:lnTo>
                  <a:pt x="153" y="0"/>
                </a:lnTo>
                <a:lnTo>
                  <a:pt x="153" y="6522"/>
                </a:lnTo>
                <a:lnTo>
                  <a:pt x="131" y="6522"/>
                </a:lnTo>
                <a:lnTo>
                  <a:pt x="131" y="0"/>
                </a:lnTo>
                <a:close/>
              </a:path>
            </a:pathLst>
          </a:custGeom>
          <a:solidFill>
            <a:sysClr val="window" lastClr="FFFFFF">
              <a:lumMod val="50000"/>
            </a:sysClr>
          </a:solidFill>
          <a:ln>
            <a:noFill/>
          </a:ln>
        </p:spPr>
        <p:txBody>
          <a:bodyPr lIns="68571" tIns="34285" rIns="68571" bIns="34285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kern="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4" name="组合 3"/>
          <p:cNvGrpSpPr/>
          <p:nvPr/>
        </p:nvGrpSpPr>
        <p:grpSpPr bwMode="auto">
          <a:xfrm>
            <a:off x="3923929" y="1813032"/>
            <a:ext cx="910778" cy="611717"/>
            <a:chOff x="2215144" y="983326"/>
            <a:chExt cx="1268426" cy="842298"/>
          </a:xfrm>
        </p:grpSpPr>
        <p:sp>
          <p:nvSpPr>
            <p:cNvPr id="15" name="平行四边形 14"/>
            <p:cNvSpPr/>
            <p:nvPr/>
          </p:nvSpPr>
          <p:spPr>
            <a:xfrm>
              <a:off x="2215144" y="983326"/>
              <a:ext cx="1120920" cy="842298"/>
            </a:xfrm>
            <a:prstGeom prst="parallelogram">
              <a:avLst>
                <a:gd name="adj" fmla="val 48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  <p:sp>
          <p:nvSpPr>
            <p:cNvPr id="16" name="文本框 9"/>
            <p:cNvSpPr txBox="1"/>
            <p:nvPr/>
          </p:nvSpPr>
          <p:spPr>
            <a:xfrm>
              <a:off x="2415711" y="1027102"/>
              <a:ext cx="1067859" cy="7204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 dirty="0">
                  <a:solidFill>
                    <a:sysClr val="window" lastClr="FFFFFF"/>
                  </a:solidFill>
                  <a:latin typeface="Impact" panose="020B0806030902050204" pitchFamily="34" charset="0"/>
                  <a:ea typeface="+mn-ea"/>
                </a:rPr>
                <a:t>01</a:t>
              </a:r>
              <a:endParaRPr lang="zh-CN" altLang="en-US" sz="2800" kern="0" dirty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sp>
        <p:nvSpPr>
          <p:cNvPr id="19" name="平行四边形 18"/>
          <p:cNvSpPr/>
          <p:nvPr/>
        </p:nvSpPr>
        <p:spPr bwMode="auto">
          <a:xfrm>
            <a:off x="4788024" y="1916832"/>
            <a:ext cx="3456383" cy="576065"/>
          </a:xfrm>
          <a:prstGeom prst="parallelogram">
            <a:avLst>
              <a:gd name="adj" fmla="val 48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kern="0" spc="300" dirty="0">
              <a:solidFill>
                <a:schemeClr val="tx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grpSp>
        <p:nvGrpSpPr>
          <p:cNvPr id="20" name="组合 6"/>
          <p:cNvGrpSpPr/>
          <p:nvPr/>
        </p:nvGrpSpPr>
        <p:grpSpPr bwMode="auto">
          <a:xfrm>
            <a:off x="3707903" y="2636912"/>
            <a:ext cx="910780" cy="611717"/>
            <a:chOff x="2338262" y="1937105"/>
            <a:chExt cx="1268430" cy="842676"/>
          </a:xfrm>
        </p:grpSpPr>
        <p:sp>
          <p:nvSpPr>
            <p:cNvPr id="21" name="平行四边形 20"/>
            <p:cNvSpPr/>
            <p:nvPr/>
          </p:nvSpPr>
          <p:spPr>
            <a:xfrm>
              <a:off x="2338262" y="1937105"/>
              <a:ext cx="1120920" cy="842676"/>
            </a:xfrm>
            <a:prstGeom prst="parallelogram">
              <a:avLst>
                <a:gd name="adj" fmla="val 48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  <p:sp>
          <p:nvSpPr>
            <p:cNvPr id="22" name="文本框 10"/>
            <p:cNvSpPr txBox="1"/>
            <p:nvPr/>
          </p:nvSpPr>
          <p:spPr>
            <a:xfrm>
              <a:off x="2538832" y="2036300"/>
              <a:ext cx="1067860" cy="7207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 dirty="0">
                  <a:solidFill>
                    <a:sysClr val="window" lastClr="FFFFFF"/>
                  </a:solidFill>
                  <a:latin typeface="Impact" panose="020B0806030902050204" pitchFamily="34" charset="0"/>
                  <a:ea typeface="+mn-ea"/>
                </a:rPr>
                <a:t>02</a:t>
              </a:r>
              <a:endParaRPr lang="zh-CN" altLang="en-US" sz="2800" kern="0" dirty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grpSp>
        <p:nvGrpSpPr>
          <p:cNvPr id="26" name="组合 9"/>
          <p:cNvGrpSpPr/>
          <p:nvPr/>
        </p:nvGrpSpPr>
        <p:grpSpPr bwMode="auto">
          <a:xfrm>
            <a:off x="3563888" y="3573016"/>
            <a:ext cx="910779" cy="611720"/>
            <a:chOff x="2237977" y="3102839"/>
            <a:chExt cx="1268428" cy="842456"/>
          </a:xfrm>
        </p:grpSpPr>
        <p:sp>
          <p:nvSpPr>
            <p:cNvPr id="27" name="平行四边形 26"/>
            <p:cNvSpPr/>
            <p:nvPr/>
          </p:nvSpPr>
          <p:spPr>
            <a:xfrm>
              <a:off x="2237977" y="3102841"/>
              <a:ext cx="1120920" cy="842454"/>
            </a:xfrm>
            <a:prstGeom prst="parallelogram">
              <a:avLst>
                <a:gd name="adj" fmla="val 48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  <p:sp>
          <p:nvSpPr>
            <p:cNvPr id="28" name="文本框 11"/>
            <p:cNvSpPr txBox="1"/>
            <p:nvPr/>
          </p:nvSpPr>
          <p:spPr>
            <a:xfrm>
              <a:off x="2438546" y="3102839"/>
              <a:ext cx="1067859" cy="7205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 dirty="0">
                  <a:solidFill>
                    <a:sysClr val="window" lastClr="FFFFFF"/>
                  </a:solidFill>
                  <a:latin typeface="Impact" panose="020B0806030902050204" pitchFamily="34" charset="0"/>
                  <a:ea typeface="+mn-ea"/>
                </a:rPr>
                <a:t>03</a:t>
              </a:r>
              <a:endParaRPr lang="zh-CN" altLang="en-US" sz="2800" kern="0" dirty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grpSp>
        <p:nvGrpSpPr>
          <p:cNvPr id="32" name="组合 12"/>
          <p:cNvGrpSpPr/>
          <p:nvPr/>
        </p:nvGrpSpPr>
        <p:grpSpPr bwMode="auto">
          <a:xfrm>
            <a:off x="3419872" y="4437112"/>
            <a:ext cx="877369" cy="627154"/>
            <a:chOff x="2237976" y="4047039"/>
            <a:chExt cx="1221898" cy="862582"/>
          </a:xfrm>
        </p:grpSpPr>
        <p:sp>
          <p:nvSpPr>
            <p:cNvPr id="33" name="平行四边形 32"/>
            <p:cNvSpPr/>
            <p:nvPr/>
          </p:nvSpPr>
          <p:spPr>
            <a:xfrm>
              <a:off x="2237976" y="4068271"/>
              <a:ext cx="1120920" cy="841350"/>
            </a:xfrm>
            <a:prstGeom prst="parallelogram">
              <a:avLst>
                <a:gd name="adj" fmla="val 48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  <p:sp>
          <p:nvSpPr>
            <p:cNvPr id="34" name="文本框 12"/>
            <p:cNvSpPr txBox="1"/>
            <p:nvPr/>
          </p:nvSpPr>
          <p:spPr>
            <a:xfrm>
              <a:off x="2392015" y="4047039"/>
              <a:ext cx="1067859" cy="7196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 dirty="0">
                  <a:solidFill>
                    <a:sysClr val="window" lastClr="FFFFFF"/>
                  </a:solidFill>
                  <a:latin typeface="Impact" panose="020B0806030902050204" pitchFamily="34" charset="0"/>
                  <a:ea typeface="+mn-ea"/>
                </a:rPr>
                <a:t>04</a:t>
              </a:r>
              <a:endParaRPr lang="zh-CN" altLang="en-US" sz="2800" kern="0" dirty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220072" y="198884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400" kern="0" spc="300" dirty="0" smtClean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李旭科书法" panose="02000603000000000000" pitchFamily="2" charset="-122"/>
                <a:ea typeface="李旭科书法" panose="02000603000000000000" pitchFamily="2" charset="-122"/>
              </a:rPr>
              <a:t>项目简介</a:t>
            </a:r>
            <a:endParaRPr lang="zh-CN" altLang="en-US" sz="2400" kern="0" spc="300" dirty="0">
              <a:ln w="38100"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latin typeface="李旭科书法" panose="02000603000000000000" pitchFamily="2" charset="-122"/>
              <a:ea typeface="李旭科书法" panose="02000603000000000000" pitchFamily="2" charset="-122"/>
            </a:endParaRPr>
          </a:p>
        </p:txBody>
      </p:sp>
      <p:sp>
        <p:nvSpPr>
          <p:cNvPr id="39" name="平行四边形 38"/>
          <p:cNvSpPr/>
          <p:nvPr/>
        </p:nvSpPr>
        <p:spPr bwMode="auto">
          <a:xfrm>
            <a:off x="4572000" y="2708920"/>
            <a:ext cx="3456383" cy="576065"/>
          </a:xfrm>
          <a:prstGeom prst="parallelogram">
            <a:avLst>
              <a:gd name="adj" fmla="val 48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kern="0" spc="300" dirty="0">
              <a:solidFill>
                <a:schemeClr val="tx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20072" y="278092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400" kern="0" spc="300" dirty="0" smtClean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李旭科书法" panose="02000603000000000000" pitchFamily="2" charset="-122"/>
                <a:ea typeface="李旭科书法" panose="02000603000000000000" pitchFamily="2" charset="-122"/>
              </a:rPr>
              <a:t>项目实施</a:t>
            </a:r>
            <a:endParaRPr lang="zh-CN" altLang="en-US" sz="2400" kern="0" spc="300" dirty="0">
              <a:ln w="38100"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latin typeface="李旭科书法" panose="02000603000000000000" pitchFamily="2" charset="-122"/>
              <a:ea typeface="李旭科书法" panose="02000603000000000000" pitchFamily="2" charset="-122"/>
            </a:endParaRPr>
          </a:p>
        </p:txBody>
      </p:sp>
      <p:sp>
        <p:nvSpPr>
          <p:cNvPr id="41" name="平行四边形 40"/>
          <p:cNvSpPr/>
          <p:nvPr/>
        </p:nvSpPr>
        <p:spPr bwMode="auto">
          <a:xfrm>
            <a:off x="4211960" y="4437112"/>
            <a:ext cx="3456383" cy="576065"/>
          </a:xfrm>
          <a:prstGeom prst="parallelogram">
            <a:avLst>
              <a:gd name="adj" fmla="val 48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kern="0" spc="300" dirty="0">
              <a:solidFill>
                <a:schemeClr val="tx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sp>
        <p:nvSpPr>
          <p:cNvPr id="42" name="平行四边形 41"/>
          <p:cNvSpPr/>
          <p:nvPr/>
        </p:nvSpPr>
        <p:spPr bwMode="auto">
          <a:xfrm>
            <a:off x="4355976" y="3573016"/>
            <a:ext cx="3456383" cy="576065"/>
          </a:xfrm>
          <a:prstGeom prst="parallelogram">
            <a:avLst>
              <a:gd name="adj" fmla="val 48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kern="0" spc="300" dirty="0">
              <a:solidFill>
                <a:schemeClr val="tx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48064" y="364502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400" kern="0" spc="300" dirty="0" smtClean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李旭科书法" panose="02000603000000000000" pitchFamily="2" charset="-122"/>
                <a:ea typeface="李旭科书法" panose="02000603000000000000" pitchFamily="2" charset="-122"/>
              </a:rPr>
              <a:t>经费使用</a:t>
            </a:r>
            <a:endParaRPr lang="zh-CN" altLang="en-US" sz="2400" kern="0" spc="300" dirty="0">
              <a:ln w="38100"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latin typeface="李旭科书法" panose="02000603000000000000" pitchFamily="2" charset="-122"/>
              <a:ea typeface="李旭科书法" panose="02000603000000000000" pitchFamily="2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48064" y="450912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400" kern="0" spc="300" dirty="0" smtClean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李旭科书法" panose="02000603000000000000" pitchFamily="2" charset="-122"/>
                <a:ea typeface="李旭科书法" panose="02000603000000000000" pitchFamily="2" charset="-122"/>
              </a:rPr>
              <a:t>项目自评</a:t>
            </a:r>
            <a:endParaRPr lang="zh-CN" altLang="en-US" sz="2400" kern="0" spc="300" dirty="0">
              <a:ln w="38100"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latin typeface="李旭科书法" panose="02000603000000000000" pitchFamily="2" charset="-122"/>
              <a:ea typeface="李旭科书法" panose="02000603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项目简介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142873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方正仿宋_GBK" panose="03000509000000000000" pitchFamily="65" charset="-122"/>
                <a:ea typeface="方正仿宋_GBK" panose="03000509000000000000" pitchFamily="65" charset="-122"/>
              </a:rPr>
              <a:t>主办单位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2285992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合作单位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321468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起止时间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8794" y="4143380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受众人群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4143372" y="1428736"/>
            <a:ext cx="328614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4214810" y="2285992"/>
            <a:ext cx="32147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4214810" y="3214686"/>
            <a:ext cx="32147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 flipH="1">
            <a:off x="4214810" y="4143380"/>
            <a:ext cx="32147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项目简介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28794" y="178592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资助形式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 flipH="1">
            <a:off x="4286248" y="1785926"/>
            <a:ext cx="32147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4286248" y="2857496"/>
            <a:ext cx="32147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1928794" y="2857496"/>
            <a:ext cx="171451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项目类型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5720" y="3714753"/>
            <a:ext cx="8715436" cy="18148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提示：资助形式：重点项目、一般项目；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       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项目类型：社科普及特色活动项目、社科普及品牌讲坛项目、社科普及载体创新项目、社科普及创意产品项目。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项目简介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142873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策划目的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795" y="2420620"/>
            <a:ext cx="7321550" cy="5219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（</a:t>
            </a:r>
            <a:r>
              <a:rPr lang="en-US" altLang="zh-CN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200</a:t>
            </a:r>
            <a:r>
              <a:rPr lang="zh-CN" alt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字）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项目实施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142873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项目描述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8379" y="2132956"/>
            <a:ext cx="6929486" cy="26765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提示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    1.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特色活动应突出展现活动风格和成效；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2.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品牌讲坛应体现受众人群和内容的多样性；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3.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载体创新应体现活动平台创新性的发展，创造性的转化；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4.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创意产品应展示产品的设计理念与人文社科的相融性。（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500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字）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项目实施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142873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项目图片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4414" y="2143116"/>
            <a:ext cx="6929486" cy="1383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提示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     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活动图片不超过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5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张，附简要介绍。（可用多张幻灯片）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项目实施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142873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媒体报道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4414" y="2143116"/>
            <a:ext cx="692948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提示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     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选取最有代表性的宣传报道。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经费使用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4414" y="2143116"/>
            <a:ext cx="6929486" cy="1383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提示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     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经费使用情况，重点项目资助经费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10000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元，一般项目资助经费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5000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元。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全屏显示(4:3)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lenovo</cp:lastModifiedBy>
  <cp:revision>158</cp:revision>
  <dcterms:created xsi:type="dcterms:W3CDTF">2018-11-30T01:34:00Z</dcterms:created>
  <dcterms:modified xsi:type="dcterms:W3CDTF">2022-05-16T03:34:13Z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KSOSaveFontToCloudKey">
    <vt:lpwstr>231531780_btnclosed</vt:lpwstr>
  </property>
  <property fmtid="{D5CDD505-2E9C-101B-9397-08002B2CF9AE}" pid="4" name="ICV">
    <vt:lpwstr>6E1692D41E73401E8375E7941DA571BE</vt:lpwstr>
  </property>
</Properties>
</file>